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1.jpeg" ContentType="image/jpeg"/>
  <Override PartName="/ppt/media/image1.png" ContentType="image/png"/>
  <Override PartName="/ppt/media/image31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3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42.jpeg" ContentType="image/jpeg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8288000" cy="10287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D0A1AC3A-F0F5-433D-AD65-50C6E02AEA8D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10/10/23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BED050B-58AA-43E2-A599-2196BA53DDA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jpe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-160920" y="-456480"/>
            <a:ext cx="18609480" cy="11199600"/>
          </a:xfrm>
          <a:custGeom>
            <a:avLst/>
            <a:gdLst/>
            <a:ah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1875960" y="7332120"/>
            <a:ext cx="9778680" cy="2311920"/>
          </a:xfrm>
          <a:prstGeom prst="rect">
            <a:avLst/>
          </a:prstGeom>
          <a:solidFill>
            <a:srgbClr val="393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 rot="436200">
            <a:off x="6190560" y="-2861640"/>
            <a:ext cx="17034840" cy="11072520"/>
          </a:xfrm>
          <a:custGeom>
            <a:avLst/>
            <a:gdLst/>
            <a:ahLst/>
            <a:rect l="l" t="t" r="r" b="b"/>
            <a:pathLst>
              <a:path w="17035324" h="11072961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67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"/>
          <p:cNvSpPr/>
          <p:nvPr/>
        </p:nvSpPr>
        <p:spPr>
          <a:xfrm>
            <a:off x="1875960" y="2600640"/>
            <a:ext cx="14599440" cy="34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938"/>
              </a:lnSpc>
            </a:pPr>
            <a:r>
              <a:rPr b="0" lang="en-US" sz="8130" spc="-1" strike="noStrike">
                <a:solidFill>
                  <a:srgbClr val="ffffff"/>
                </a:solidFill>
                <a:latin typeface="Michroma Bold"/>
              </a:rPr>
              <a:t>Portaria Digital:</a:t>
            </a:r>
            <a:endParaRPr b="0" lang="pt-BR" sz="8130" spc="-1" strike="noStrike">
              <a:latin typeface="Arial"/>
            </a:endParaRPr>
          </a:p>
          <a:p>
            <a:pPr>
              <a:lnSpc>
                <a:spcPts val="8938"/>
              </a:lnSpc>
            </a:pPr>
            <a:r>
              <a:rPr b="0" lang="en-US" sz="8130" spc="-1" strike="noStrike">
                <a:solidFill>
                  <a:srgbClr val="ffffff"/>
                </a:solidFill>
                <a:latin typeface="Michroma Bold"/>
              </a:rPr>
              <a:t>Aplicações com microserviços</a:t>
            </a:r>
            <a:endParaRPr b="0" lang="pt-BR" sz="8130" spc="-1" strike="noStrike">
              <a:latin typeface="Arial"/>
            </a:endParaRPr>
          </a:p>
        </p:txBody>
      </p:sp>
      <p:grpSp>
        <p:nvGrpSpPr>
          <p:cNvPr id="45" name="Group 5"/>
          <p:cNvGrpSpPr/>
          <p:nvPr/>
        </p:nvGrpSpPr>
        <p:grpSpPr>
          <a:xfrm>
            <a:off x="2252520" y="7457760"/>
            <a:ext cx="9402480" cy="2035080"/>
            <a:chOff x="2252520" y="7457760"/>
            <a:chExt cx="9402480" cy="2035080"/>
          </a:xfrm>
        </p:grpSpPr>
        <p:sp>
          <p:nvSpPr>
            <p:cNvPr id="46" name="CustomShape 6"/>
            <p:cNvSpPr/>
            <p:nvPr/>
          </p:nvSpPr>
          <p:spPr>
            <a:xfrm>
              <a:off x="2252520" y="7457760"/>
              <a:ext cx="9402480" cy="1504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949"/>
                </a:lnSpc>
              </a:pPr>
              <a:r>
                <a:rPr b="0" lang="en-US" sz="3730" spc="-1" strike="noStrike">
                  <a:solidFill>
                    <a:srgbClr val="ffffff"/>
                  </a:solidFill>
                  <a:latin typeface="Telegraf Medium"/>
                </a:rPr>
                <a:t>José William Pinto Gomes</a:t>
              </a:r>
              <a:endParaRPr b="0" lang="pt-BR" sz="3730" spc="-1" strike="noStrike">
                <a:latin typeface="Arial"/>
              </a:endParaRPr>
            </a:p>
            <a:p>
              <a:pPr>
                <a:lnSpc>
                  <a:spcPts val="3949"/>
                </a:lnSpc>
              </a:pPr>
              <a:endParaRPr b="0" lang="pt-BR" sz="3730" spc="-1" strike="noStrike">
                <a:latin typeface="Arial"/>
              </a:endParaRPr>
            </a:p>
            <a:p>
              <a:pPr>
                <a:lnSpc>
                  <a:spcPts val="3949"/>
                </a:lnSpc>
                <a:tabLst>
                  <a:tab algn="l" pos="0"/>
                </a:tabLst>
              </a:pPr>
              <a:r>
                <a:rPr b="0" lang="en-US" sz="3730" spc="-1" strike="noStrike">
                  <a:solidFill>
                    <a:srgbClr val="ffffff"/>
                  </a:solidFill>
                  <a:latin typeface="Telegraf Medium"/>
                </a:rPr>
                <a:t>Orlando Saraiva do Nascimento Junior</a:t>
              </a:r>
              <a:endParaRPr b="0" lang="pt-BR" sz="3730" spc="-1" strike="noStrike">
                <a:latin typeface="Arial"/>
              </a:endParaRPr>
            </a:p>
          </p:txBody>
        </p:sp>
        <p:sp>
          <p:nvSpPr>
            <p:cNvPr id="47" name="CustomShape 7"/>
            <p:cNvSpPr/>
            <p:nvPr/>
          </p:nvSpPr>
          <p:spPr>
            <a:xfrm>
              <a:off x="2252520" y="9158760"/>
              <a:ext cx="9402480" cy="334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" name="CustomShape 8"/>
          <p:cNvSpPr/>
          <p:nvPr/>
        </p:nvSpPr>
        <p:spPr>
          <a:xfrm>
            <a:off x="1875960" y="1094760"/>
            <a:ext cx="467676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hroma Bold"/>
              </a:rPr>
              <a:t>Workshop de Práticas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49" name="Line 9"/>
          <p:cNvSpPr/>
          <p:nvPr/>
        </p:nvSpPr>
        <p:spPr>
          <a:xfrm>
            <a:off x="1875960" y="7327080"/>
            <a:ext cx="14734080" cy="0"/>
          </a:xfrm>
          <a:prstGeom prst="line">
            <a:avLst/>
          </a:prstGeom>
          <a:ln cap="rnd" w="9360">
            <a:solidFill>
              <a:srgbClr val="76b5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Line 10"/>
          <p:cNvSpPr/>
          <p:nvPr/>
        </p:nvSpPr>
        <p:spPr>
          <a:xfrm>
            <a:off x="1875960" y="9634320"/>
            <a:ext cx="14734080" cy="0"/>
          </a:xfrm>
          <a:prstGeom prst="line">
            <a:avLst/>
          </a:prstGeom>
          <a:ln cap="rnd" w="9360">
            <a:solidFill>
              <a:srgbClr val="76b5f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7467480" y="1611720"/>
            <a:ext cx="8249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entity -&gt; Acesso.java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7223040" y="3866400"/>
            <a:ext cx="1004328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CRIAÇÃO DA ENTIDADE -&gt; BIBLIOTECA JAKARTA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GETs E SETs USANDO A BIBLIOTECA LOMBOK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ESTRUTURA DOS DADOS -&gt; QUALQUER BANCO DE DADOS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02" name="Imagem 4" descr=""/>
          <p:cNvPicPr/>
          <p:nvPr/>
        </p:nvPicPr>
        <p:blipFill>
          <a:blip r:embed="rId1"/>
          <a:stretch/>
        </p:blipFill>
        <p:spPr>
          <a:xfrm>
            <a:off x="533520" y="1311480"/>
            <a:ext cx="5972400" cy="8784720"/>
          </a:xfrm>
          <a:prstGeom prst="rect">
            <a:avLst/>
          </a:prstGeom>
          <a:ln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11781720" y="7881480"/>
            <a:ext cx="5058000" cy="16761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ff0000"/>
                </a:solidFill>
                <a:latin typeface="Arial Black"/>
              </a:rPr>
              <a:t>Incremento na Chave Primária utilizando GenerationType.AUTO para permitir a mudança de Banco de Dados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04" name="CustomShape 5"/>
          <p:cNvSpPr/>
          <p:nvPr/>
        </p:nvSpPr>
        <p:spPr>
          <a:xfrm>
            <a:off x="3886200" y="6362640"/>
            <a:ext cx="2437920" cy="4971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6"/>
          <p:cNvSpPr/>
          <p:nvPr/>
        </p:nvSpPr>
        <p:spPr>
          <a:xfrm>
            <a:off x="5105160" y="6860160"/>
            <a:ext cx="9205560" cy="102132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4" descr=""/>
          <p:cNvPicPr/>
          <p:nvPr/>
        </p:nvPicPr>
        <p:blipFill>
          <a:blip r:embed="rId1"/>
          <a:stretch/>
        </p:blipFill>
        <p:spPr>
          <a:xfrm>
            <a:off x="995400" y="2655360"/>
            <a:ext cx="10404000" cy="3408120"/>
          </a:xfrm>
          <a:prstGeom prst="rect">
            <a:avLst/>
          </a:prstGeom>
          <a:ln>
            <a:noFill/>
          </a:ln>
        </p:spPr>
      </p:pic>
      <p:sp>
        <p:nvSpPr>
          <p:cNvPr id="107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2438280" y="1618560"/>
            <a:ext cx="82490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Repositório -&gt; AcessoRepository.java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09" name="CustomShape 3"/>
          <p:cNvSpPr/>
          <p:nvPr/>
        </p:nvSpPr>
        <p:spPr>
          <a:xfrm>
            <a:off x="995400" y="7024320"/>
            <a:ext cx="15158880" cy="20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REPOSITÓRIO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IMPLEMENTAÇÃO DO MÉTODO DE PESQUISA ATRAVÉS DE PARÂMETRO INFORMADO 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</a:t>
            </a: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2438280" y="1618560"/>
            <a:ext cx="1097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Implementação da API -&gt; AcessoREST.java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10215360" y="3857040"/>
            <a:ext cx="7310160" cy="350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PROTOCOLO REST DO FRAMEWORK SPRING BOOT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MAPEAMENTO PARA FUNCIONAMENTO DA API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&lt;domínio&gt;/acesso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13" name="Imagem 2" descr=""/>
          <p:cNvPicPr/>
          <p:nvPr/>
        </p:nvPicPr>
        <p:blipFill>
          <a:blip r:embed="rId1"/>
          <a:stretch/>
        </p:blipFill>
        <p:spPr>
          <a:xfrm>
            <a:off x="762120" y="2712960"/>
            <a:ext cx="8856360" cy="563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2438280" y="1618560"/>
            <a:ext cx="1097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Implementação da API -&gt; AcessoREST.java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943560" y="6962760"/>
            <a:ext cx="15239520" cy="35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Implementação de dois recursos para o consumo de dados, retornando um json 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&lt;domínio&gt;/acesso/{placa}   -&gt;  retorna todos os registros filtrados por placa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&lt;domínio&gt;/acesso/all   -&gt;  retorna todos os registros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17" name="Imagem 3" descr=""/>
          <p:cNvPicPr/>
          <p:nvPr/>
        </p:nvPicPr>
        <p:blipFill>
          <a:blip r:embed="rId1"/>
          <a:stretch/>
        </p:blipFill>
        <p:spPr>
          <a:xfrm>
            <a:off x="1023480" y="2714040"/>
            <a:ext cx="9777240" cy="364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2438280" y="1618560"/>
            <a:ext cx="1097244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Implementação da API -&gt; AcessoREST.java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914400" y="8001360"/>
            <a:ext cx="15239520" cy="252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Implementação do recurso de inserção dos dados enviados para a API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O recurso recebe todos os dados do acesso, porém, a data e a hora são alteradas para as respectivas do servidor, não sendo possível manipular data/hora do registro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21" name="Imagem 2" descr=""/>
          <p:cNvPicPr/>
          <p:nvPr/>
        </p:nvPicPr>
        <p:blipFill>
          <a:blip r:embed="rId1"/>
          <a:stretch/>
        </p:blipFill>
        <p:spPr>
          <a:xfrm>
            <a:off x="1066680" y="2737080"/>
            <a:ext cx="8700480" cy="458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1706040" y="1544400"/>
            <a:ext cx="13182120" cy="130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Configurações de criação da imagem do Docker -&gt; Dockerfile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1155960" y="6481800"/>
            <a:ext cx="15239520" cy="398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Imagem criada para embarcar todos os recursos necessários para funcionamento a aplicação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Linux + Servidor Web Apache TomCat (Framework Spring Boot)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Java JDK versão 22 slim escolhida para o Docker, visando executar a aplicação em versão posterior à criada (teste de compatibilidade/upgrade)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25" name="Imagem 3" descr=""/>
          <p:cNvPicPr/>
          <p:nvPr/>
        </p:nvPicPr>
        <p:blipFill>
          <a:blip r:embed="rId1"/>
          <a:stretch/>
        </p:blipFill>
        <p:spPr>
          <a:xfrm>
            <a:off x="1192320" y="2597400"/>
            <a:ext cx="7077600" cy="3538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706040" y="1544400"/>
            <a:ext cx="13182120" cy="191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Criação da imagem para o Docker</a:t>
            </a: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Através do terminal do VS Code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155960" y="6481800"/>
            <a:ext cx="152395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&amp; "c:\Dados\condominio\mvnw.cmd" package -f "c:\Dados\condominio\pom.xml"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1706040" y="1544400"/>
            <a:ext cx="131821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Publicação da imagem do Docker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31" name="Imagem 2" descr=""/>
          <p:cNvPicPr/>
          <p:nvPr/>
        </p:nvPicPr>
        <p:blipFill>
          <a:blip r:embed="rId1"/>
          <a:stretch/>
        </p:blipFill>
        <p:spPr>
          <a:xfrm>
            <a:off x="838080" y="2822400"/>
            <a:ext cx="13029840" cy="5905080"/>
          </a:xfrm>
          <a:prstGeom prst="rect">
            <a:avLst/>
          </a:prstGeom>
          <a:ln>
            <a:noFill/>
          </a:ln>
        </p:spPr>
      </p:pic>
      <p:pic>
        <p:nvPicPr>
          <p:cNvPr id="132" name="Imagem 4" descr=""/>
          <p:cNvPicPr/>
          <p:nvPr/>
        </p:nvPicPr>
        <p:blipFill>
          <a:blip r:embed="rId2"/>
          <a:srcRect l="77549" t="10315" r="2348" b="0"/>
          <a:stretch/>
        </p:blipFill>
        <p:spPr>
          <a:xfrm>
            <a:off x="14020920" y="6346440"/>
            <a:ext cx="3820680" cy="3105360"/>
          </a:xfrm>
          <a:prstGeom prst="rect">
            <a:avLst/>
          </a:prstGeom>
          <a:ln w="28440">
            <a:solidFill>
              <a:srgbClr val="ff0000"/>
            </a:solidFill>
            <a:round/>
          </a:ln>
        </p:spPr>
      </p:pic>
      <p:sp>
        <p:nvSpPr>
          <p:cNvPr id="133" name="CustomShape 3"/>
          <p:cNvSpPr/>
          <p:nvPr/>
        </p:nvSpPr>
        <p:spPr>
          <a:xfrm>
            <a:off x="12420720" y="6213960"/>
            <a:ext cx="556920" cy="4971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Line 4"/>
          <p:cNvSpPr/>
          <p:nvPr/>
        </p:nvSpPr>
        <p:spPr>
          <a:xfrm>
            <a:off x="12699000" y="6711120"/>
            <a:ext cx="1321560" cy="118836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5"/>
          <p:cNvSpPr/>
          <p:nvPr/>
        </p:nvSpPr>
        <p:spPr>
          <a:xfrm>
            <a:off x="14249520" y="8648640"/>
            <a:ext cx="2361960" cy="4971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706040" y="1544400"/>
            <a:ext cx="1318212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Instalação da aplicação no servidor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1523880" y="3238560"/>
            <a:ext cx="1523952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sudo docker pull jwpgomes/condominio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sudo docker run -d --name app-cond-carro --ip 192.168.15.198  -p 8082:8082  jwpgomes/condominio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380880" y="3848040"/>
            <a:ext cx="1752552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938"/>
              </a:lnSpc>
            </a:pPr>
            <a:r>
              <a:rPr b="1" lang="en-US" sz="4800" spc="-1" strike="noStrike">
                <a:solidFill>
                  <a:srgbClr val="558ed5"/>
                </a:solidFill>
                <a:latin typeface="Arial Black"/>
              </a:rPr>
              <a:t>CONSUMO DA API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252520" y="9158760"/>
            <a:ext cx="94024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1875960" y="2487240"/>
            <a:ext cx="14041800" cy="41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Os microsserviços foram introduzidos pela primeira vez em 2014 por Lewis e Fowler em seu famoso blog. </a:t>
            </a:r>
            <a:endParaRPr b="0" lang="pt-BR" sz="3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Eles definem um estilo arquitetônico para o desenvolvimento de aplicações como suítes de (micro)serviços pequenos e independentes. </a:t>
            </a:r>
            <a:endParaRPr b="0" lang="pt-BR" sz="3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endParaRPr b="0" lang="pt-BR" sz="3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endParaRPr b="0" lang="pt-BR" sz="3600" spc="-1" strike="noStrike">
              <a:latin typeface="Arial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1875960" y="1094760"/>
            <a:ext cx="460044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Workshop de Práticas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5735160" y="967680"/>
            <a:ext cx="5712840" cy="8752320"/>
          </a:xfrm>
          <a:custGeom>
            <a:avLst/>
            <a:gdLst/>
            <a:ahLst/>
            <a:rect l="l" t="t" r="r" b="b"/>
            <a:pathLst>
              <a:path w="5713156" h="8752746">
                <a:moveTo>
                  <a:pt x="0" y="0"/>
                </a:moveTo>
                <a:lnTo>
                  <a:pt x="5713156" y="0"/>
                </a:lnTo>
                <a:lnTo>
                  <a:pt x="5713156" y="8752746"/>
                </a:lnTo>
                <a:lnTo>
                  <a:pt x="0" y="87527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1870200" y="1817280"/>
            <a:ext cx="140418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Configurar o </a:t>
            </a:r>
            <a:r>
              <a:rPr b="1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servidor teste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2311560" y="4338720"/>
            <a:ext cx="14320440" cy="29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git clone https://github.com/orlandosaraivajr/doutorado_arquitetura_software.git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cd doutorado_arquitetura_software/micro_django/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virtualenv -p python3 venv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source venv/bin/activate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pip install -r requirements.txt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python micro_django.py runserver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1870200" y="1817280"/>
            <a:ext cx="140418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Configurar o </a:t>
            </a:r>
            <a:r>
              <a:rPr b="1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servidor teste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3024000" y="3528000"/>
            <a:ext cx="10295640" cy="36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1870200" y="1817280"/>
            <a:ext cx="14041800" cy="17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Configurar o </a:t>
            </a:r>
            <a:r>
              <a:rPr b="1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cliente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 em um ambiente com acesso a um servidor RabbitMQ, 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um servidor SGBD MySQL e 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um servidor SGBD PostgreSQL instalado e 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configurado: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51" name="CustomShape 3"/>
          <p:cNvSpPr/>
          <p:nvPr/>
        </p:nvSpPr>
        <p:spPr>
          <a:xfrm>
            <a:off x="2311560" y="4338720"/>
            <a:ext cx="14320440" cy="457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git clone https://github.com/orlandosaraivajr/doutorado_arquitetura_software.git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cd doutorado_arquitetura_software/cliente/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virtualenv -p python3 venv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source venv/bin/activate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pip install -r requirements.txt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cp env .env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nano .env ( não use o editor vi. É sério ! )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python producer.py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python consumer.py 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"/>
          <p:cNvSpPr/>
          <p:nvPr/>
        </p:nvSpPr>
        <p:spPr>
          <a:xfrm>
            <a:off x="1870200" y="1817280"/>
            <a:ext cx="14041800" cy="17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Configurar o </a:t>
            </a:r>
            <a:r>
              <a:rPr b="1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cliente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 em um ambiente com acesso a um servidor RabbitMQ, um servidor SGBD MySQL e 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um servidor SGBD PostgreSQL instalado e configurado: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54" name="CustomShape 3"/>
          <p:cNvSpPr/>
          <p:nvPr/>
        </p:nvSpPr>
        <p:spPr>
          <a:xfrm>
            <a:off x="2311560" y="4338720"/>
            <a:ext cx="1432044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python producer.py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tretch/>
        </p:blipFill>
        <p:spPr>
          <a:xfrm>
            <a:off x="8160840" y="3669840"/>
            <a:ext cx="9551160" cy="453816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936000" y="8205840"/>
            <a:ext cx="12153600" cy="151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1870200" y="1817280"/>
            <a:ext cx="14041800" cy="17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Configurar o </a:t>
            </a:r>
            <a:r>
              <a:rPr b="1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cliente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 em um ambiente com acesso a um servidor RabbitMQ, um servidor SGBD MySQL e 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um servidor SGBD PostgreSQL instalado e configurado: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2311560" y="4338720"/>
            <a:ext cx="14320440" cy="80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p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y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t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h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o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n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 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c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o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n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s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u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m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e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r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.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p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y</a:t>
            </a: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7632000" y="3816000"/>
            <a:ext cx="9576720" cy="46821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1728000" y="8424000"/>
            <a:ext cx="10872000" cy="143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1870200" y="1817280"/>
            <a:ext cx="140418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Conferindo os dados nos SGBD </a:t>
            </a:r>
            <a:r>
              <a:rPr b="1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MySQL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 e </a:t>
            </a:r>
            <a:r>
              <a:rPr b="1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PostgreSQL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2592000" y="2684520"/>
            <a:ext cx="13176000" cy="710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1870200" y="1817280"/>
            <a:ext cx="14041800" cy="11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Configurar o </a:t>
            </a:r>
            <a:r>
              <a:rPr b="1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cliente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 para o acessar do </a:t>
            </a:r>
            <a:r>
              <a:rPr b="1" lang="en-US" sz="3600" spc="-1" strike="noStrike">
                <a:solidFill>
                  <a:srgbClr val="000000"/>
                </a:solidFill>
                <a:latin typeface="Telegraf"/>
                <a:ea typeface="Noto Sans CJK SC"/>
              </a:rPr>
              <a:t>servidor principal</a:t>
            </a: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:</a:t>
            </a:r>
            <a:endParaRPr b="0" lang="pt-BR" sz="3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Editar o arquivo .env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2232000" y="4141800"/>
            <a:ext cx="14320440" cy="53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nano .env </a:t>
            </a:r>
            <a:endParaRPr b="0" lang="pt-BR" sz="2400" spc="-1" strike="noStrike">
              <a:latin typeface="Arial"/>
            </a:endParaRPr>
          </a:p>
          <a:p>
            <a:pPr>
              <a:lnSpc>
                <a:spcPts val="2117"/>
              </a:lnSpc>
            </a:pPr>
            <a:endParaRPr b="0" lang="pt-BR" sz="2400" spc="-1" strike="noStrike">
              <a:latin typeface="Arial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5795640" y="3744000"/>
            <a:ext cx="11635200" cy="5658480"/>
          </a:xfrm>
          <a:prstGeom prst="rect">
            <a:avLst/>
          </a:prstGeom>
          <a:ln>
            <a:noFill/>
          </a:ln>
        </p:spPr>
      </p:pic>
      <p:sp>
        <p:nvSpPr>
          <p:cNvPr id="169" name="Line 4"/>
          <p:cNvSpPr/>
          <p:nvPr/>
        </p:nvSpPr>
        <p:spPr>
          <a:xfrm>
            <a:off x="4320000" y="7992000"/>
            <a:ext cx="1440000" cy="0"/>
          </a:xfrm>
          <a:prstGeom prst="line">
            <a:avLst/>
          </a:prstGeom>
          <a:ln>
            <a:solidFill>
              <a:srgbClr val="ff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"/>
          <p:cNvSpPr/>
          <p:nvPr/>
        </p:nvSpPr>
        <p:spPr>
          <a:xfrm>
            <a:off x="1870200" y="1817280"/>
            <a:ext cx="14041800" cy="5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Aplicação dos 12 Fatores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1870200" y="2736000"/>
            <a:ext cx="14833800" cy="653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elegraf"/>
              </a:rPr>
              <a:t>A aplicação doze-fatores é uma metodologia para construir softwares-como-serviço SaaS. A metodologia pode ser aplicada a aplicações escritas em qualquer linguagem de programação, e que utilizem qualquer combinação de serviços de suportes (banco de dados, filas, cache de memória, etc).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endParaRPr b="0" lang="pt-BR" sz="2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III. Configurações</a:t>
            </a:r>
            <a:endParaRPr b="0" lang="pt-BR" sz="3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elegraf"/>
              </a:rPr>
              <a:t>A configuração de uma aplicação é tudo o que é provável variar entre deploys (homologação, produção, ambientes de desenvolvimento, etc). </a:t>
            </a:r>
            <a:endParaRPr b="0" lang="pt-BR" sz="2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Telegraf"/>
              </a:rPr>
              <a:t>A prova de fogo para saber se uma aplicação tem todas as configurações corretamente consignadas fora do código é saber se a base de código poderia ter seu código aberto ao público a qualquer momento, sem comprometer as credenciais. 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-160920" y="-456480"/>
            <a:ext cx="18609480" cy="11199600"/>
          </a:xfrm>
          <a:custGeom>
            <a:avLst/>
            <a:gdLst/>
            <a:ah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 rot="20431200">
            <a:off x="6305760" y="5899680"/>
            <a:ext cx="14150880" cy="9198000"/>
          </a:xfrm>
          <a:custGeom>
            <a:avLst/>
            <a:gdLst/>
            <a:ahLst/>
            <a:rect l="l" t="t" r="r" b="b"/>
            <a:pathLst>
              <a:path w="14151146" h="9198245">
                <a:moveTo>
                  <a:pt x="0" y="0"/>
                </a:moveTo>
                <a:lnTo>
                  <a:pt x="14151146" y="0"/>
                </a:lnTo>
                <a:lnTo>
                  <a:pt x="14151146" y="9198245"/>
                </a:lnTo>
                <a:lnTo>
                  <a:pt x="0" y="91982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67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3"/>
          <p:cNvSpPr/>
          <p:nvPr/>
        </p:nvSpPr>
        <p:spPr>
          <a:xfrm>
            <a:off x="1028880" y="2771640"/>
            <a:ext cx="10462320" cy="1031040"/>
          </a:xfrm>
          <a:prstGeom prst="rect">
            <a:avLst/>
          </a:prstGeom>
          <a:solidFill>
            <a:srgbClr val="393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4"/>
          <p:cNvSpPr/>
          <p:nvPr/>
        </p:nvSpPr>
        <p:spPr>
          <a:xfrm>
            <a:off x="1028520" y="2761920"/>
            <a:ext cx="10462680" cy="0"/>
          </a:xfrm>
          <a:prstGeom prst="line">
            <a:avLst/>
          </a:prstGeom>
          <a:ln cap="rnd" w="9360">
            <a:solidFill>
              <a:srgbClr val="76b5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5"/>
          <p:cNvSpPr/>
          <p:nvPr/>
        </p:nvSpPr>
        <p:spPr>
          <a:xfrm>
            <a:off x="1028520" y="3802680"/>
            <a:ext cx="10462680" cy="0"/>
          </a:xfrm>
          <a:prstGeom prst="line">
            <a:avLst/>
          </a:prstGeom>
          <a:ln cap="rnd" w="9360">
            <a:solidFill>
              <a:srgbClr val="76b5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6"/>
          <p:cNvSpPr/>
          <p:nvPr/>
        </p:nvSpPr>
        <p:spPr>
          <a:xfrm>
            <a:off x="1390680" y="3005640"/>
            <a:ext cx="937944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949"/>
              </a:lnSpc>
              <a:tabLst>
                <a:tab algn="l" pos="0"/>
              </a:tabLst>
            </a:pPr>
            <a:r>
              <a:rPr b="0" lang="en-US" sz="3730" spc="-1" strike="noStrike">
                <a:solidFill>
                  <a:srgbClr val="ffffff"/>
                </a:solidFill>
                <a:latin typeface="Telegraf Medium"/>
              </a:rPr>
              <a:t>José William Pinto Gomes</a:t>
            </a:r>
            <a:endParaRPr b="0" lang="pt-BR" sz="3730" spc="-1" strike="noStrike">
              <a:latin typeface="Arial"/>
            </a:endParaRPr>
          </a:p>
        </p:txBody>
      </p:sp>
      <p:sp>
        <p:nvSpPr>
          <p:cNvPr id="179" name="CustomShape 7"/>
          <p:cNvSpPr/>
          <p:nvPr/>
        </p:nvSpPr>
        <p:spPr>
          <a:xfrm>
            <a:off x="1875960" y="1094760"/>
            <a:ext cx="460044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Michroma Bold"/>
              </a:rPr>
              <a:t>Workshop de Práticas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80" name="Line 8"/>
          <p:cNvSpPr/>
          <p:nvPr/>
        </p:nvSpPr>
        <p:spPr>
          <a:xfrm>
            <a:off x="6696360" y="7193160"/>
            <a:ext cx="10462680" cy="0"/>
          </a:xfrm>
          <a:prstGeom prst="line">
            <a:avLst/>
          </a:prstGeom>
          <a:ln cap="rnd" w="9360">
            <a:solidFill>
              <a:srgbClr val="76b5f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9"/>
          <p:cNvSpPr/>
          <p:nvPr/>
        </p:nvSpPr>
        <p:spPr>
          <a:xfrm>
            <a:off x="6696720" y="6923880"/>
            <a:ext cx="10462320" cy="1031040"/>
          </a:xfrm>
          <a:prstGeom prst="rect">
            <a:avLst/>
          </a:prstGeom>
          <a:solidFill>
            <a:srgbClr val="393be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0"/>
          <p:cNvSpPr/>
          <p:nvPr/>
        </p:nvSpPr>
        <p:spPr>
          <a:xfrm>
            <a:off x="7058520" y="7153200"/>
            <a:ext cx="9379440" cy="50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949"/>
              </a:lnSpc>
              <a:tabLst>
                <a:tab algn="l" pos="0"/>
              </a:tabLst>
            </a:pPr>
            <a:r>
              <a:rPr b="0" lang="en-US" sz="3730" spc="-1" strike="noStrike">
                <a:solidFill>
                  <a:srgbClr val="ffffff"/>
                </a:solidFill>
                <a:latin typeface="Telegraf Medium"/>
              </a:rPr>
              <a:t>Orlando Saraiva Jr</a:t>
            </a:r>
            <a:endParaRPr b="0" lang="pt-BR" sz="3730" spc="-1" strike="noStrike">
              <a:latin typeface="Arial"/>
            </a:endParaRPr>
          </a:p>
        </p:txBody>
      </p:sp>
      <p:sp>
        <p:nvSpPr>
          <p:cNvPr id="183" name="CustomShape 11"/>
          <p:cNvSpPr/>
          <p:nvPr/>
        </p:nvSpPr>
        <p:spPr>
          <a:xfrm>
            <a:off x="1324080" y="4632120"/>
            <a:ext cx="4375080" cy="4375080"/>
          </a:xfrm>
          <a:custGeom>
            <a:avLst/>
            <a:gdLst/>
            <a:ahLst/>
            <a:rect l="l" t="t" r="r" b="b"/>
            <a:pathLst>
              <a:path w="4375574" h="4375574">
                <a:moveTo>
                  <a:pt x="0" y="0"/>
                </a:moveTo>
                <a:lnTo>
                  <a:pt x="4375574" y="0"/>
                </a:lnTo>
                <a:lnTo>
                  <a:pt x="4375574" y="4375574"/>
                </a:lnTo>
                <a:lnTo>
                  <a:pt x="0" y="437557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4" name="Imagem 13" descr="Homem de barba e bigode&#10;&#10;Descrição gerada automaticamente"/>
          <p:cNvPicPr/>
          <p:nvPr/>
        </p:nvPicPr>
        <p:blipFill>
          <a:blip r:embed="rId4"/>
          <a:stretch/>
        </p:blipFill>
        <p:spPr>
          <a:xfrm>
            <a:off x="12809160" y="773640"/>
            <a:ext cx="3990960" cy="459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Line 1"/>
          <p:cNvSpPr/>
          <p:nvPr/>
        </p:nvSpPr>
        <p:spPr>
          <a:xfrm flipV="1">
            <a:off x="9138960" y="-4680"/>
            <a:ext cx="0" cy="10964520"/>
          </a:xfrm>
          <a:prstGeom prst="line">
            <a:avLst/>
          </a:prstGeom>
          <a:ln cap="rnd"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2"/>
          <p:cNvSpPr/>
          <p:nvPr/>
        </p:nvSpPr>
        <p:spPr>
          <a:xfrm>
            <a:off x="10258560" y="725400"/>
            <a:ext cx="5712840" cy="8752320"/>
          </a:xfrm>
          <a:custGeom>
            <a:avLst/>
            <a:gdLst/>
            <a:ahLst/>
            <a:rect l="l" t="t" r="r" b="b"/>
            <a:pathLst>
              <a:path w="5713156" h="8752746">
                <a:moveTo>
                  <a:pt x="0" y="0"/>
                </a:moveTo>
                <a:lnTo>
                  <a:pt x="5713156" y="0"/>
                </a:lnTo>
                <a:lnTo>
                  <a:pt x="5713156" y="8752746"/>
                </a:lnTo>
                <a:lnTo>
                  <a:pt x="0" y="87527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3"/>
          <p:cNvSpPr/>
          <p:nvPr/>
        </p:nvSpPr>
        <p:spPr>
          <a:xfrm>
            <a:off x="1028880" y="1328040"/>
            <a:ext cx="6891840" cy="109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864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Michroma"/>
              </a:rPr>
              <a:t>Visão Global</a:t>
            </a:r>
            <a:endParaRPr b="0" lang="pt-BR" sz="7200" spc="-1" strike="noStrike">
              <a:latin typeface="Arial"/>
            </a:endParaRPr>
          </a:p>
        </p:txBody>
      </p:sp>
      <p:grpSp>
        <p:nvGrpSpPr>
          <p:cNvPr id="57" name="Group 4"/>
          <p:cNvGrpSpPr/>
          <p:nvPr/>
        </p:nvGrpSpPr>
        <p:grpSpPr>
          <a:xfrm>
            <a:off x="777240" y="4411800"/>
            <a:ext cx="7238160" cy="891720"/>
            <a:chOff x="777240" y="4411800"/>
            <a:chExt cx="7238160" cy="891720"/>
          </a:xfrm>
        </p:grpSpPr>
        <p:sp>
          <p:nvSpPr>
            <p:cNvPr id="58" name="CustomShape 5"/>
            <p:cNvSpPr/>
            <p:nvPr/>
          </p:nvSpPr>
          <p:spPr>
            <a:xfrm>
              <a:off x="1930680" y="4411800"/>
              <a:ext cx="6084720" cy="891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509"/>
                </a:lnSpc>
              </a:pPr>
              <a:r>
                <a:rPr b="0" lang="en-US" sz="2700" spc="-1" strike="noStrike">
                  <a:solidFill>
                    <a:srgbClr val="000000"/>
                  </a:solidFill>
                  <a:latin typeface="Telegraf"/>
                </a:rPr>
                <a:t>Aplicativo para Portaria: Registro de placas dos carros </a:t>
              </a:r>
              <a:endParaRPr b="0" lang="pt-BR" sz="2700" spc="-1" strike="noStrike">
                <a:latin typeface="Arial"/>
              </a:endParaRPr>
            </a:p>
          </p:txBody>
        </p:sp>
        <p:sp>
          <p:nvSpPr>
            <p:cNvPr id="59" name="CustomShape 6"/>
            <p:cNvSpPr/>
            <p:nvPr/>
          </p:nvSpPr>
          <p:spPr>
            <a:xfrm>
              <a:off x="777240" y="4461840"/>
              <a:ext cx="772560" cy="350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ts val="2761"/>
                </a:lnSpc>
              </a:pPr>
              <a:r>
                <a:rPr b="0" lang="en-US" sz="2300" spc="-1" strike="noStrike">
                  <a:solidFill>
                    <a:srgbClr val="000000"/>
                  </a:solidFill>
                  <a:latin typeface="Michroma"/>
                </a:rPr>
                <a:t>01</a:t>
              </a:r>
              <a:endParaRPr b="0" lang="pt-BR" sz="2300" spc="-1" strike="noStrike">
                <a:latin typeface="Arial"/>
              </a:endParaRPr>
            </a:p>
          </p:txBody>
        </p:sp>
      </p:grpSp>
      <p:grpSp>
        <p:nvGrpSpPr>
          <p:cNvPr id="60" name="Group 7"/>
          <p:cNvGrpSpPr/>
          <p:nvPr/>
        </p:nvGrpSpPr>
        <p:grpSpPr>
          <a:xfrm>
            <a:off x="777240" y="5986440"/>
            <a:ext cx="7238160" cy="991080"/>
            <a:chOff x="777240" y="5986440"/>
            <a:chExt cx="7238160" cy="991080"/>
          </a:xfrm>
        </p:grpSpPr>
        <p:sp>
          <p:nvSpPr>
            <p:cNvPr id="61" name="CustomShape 8"/>
            <p:cNvSpPr/>
            <p:nvPr/>
          </p:nvSpPr>
          <p:spPr>
            <a:xfrm>
              <a:off x="1930680" y="5986440"/>
              <a:ext cx="6084720" cy="991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900"/>
                </a:lnSpc>
              </a:pPr>
              <a:r>
                <a:rPr b="0" lang="en-US" sz="3000" spc="-1" strike="noStrike">
                  <a:solidFill>
                    <a:srgbClr val="000000"/>
                  </a:solidFill>
                  <a:latin typeface="Telegraf"/>
                </a:rPr>
                <a:t>Consumo de API via json e enfileiramento.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62" name="CustomShape 9"/>
            <p:cNvSpPr/>
            <p:nvPr/>
          </p:nvSpPr>
          <p:spPr>
            <a:xfrm>
              <a:off x="777240" y="6043680"/>
              <a:ext cx="772560" cy="350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ts val="2761"/>
                </a:lnSpc>
              </a:pPr>
              <a:r>
                <a:rPr b="0" lang="en-US" sz="2300" spc="-1" strike="noStrike">
                  <a:solidFill>
                    <a:srgbClr val="000000"/>
                  </a:solidFill>
                  <a:latin typeface="Michroma"/>
                </a:rPr>
                <a:t>02</a:t>
              </a:r>
              <a:endParaRPr b="0" lang="pt-BR" sz="2300" spc="-1" strike="noStrike">
                <a:latin typeface="Arial"/>
              </a:endParaRPr>
            </a:p>
          </p:txBody>
        </p:sp>
      </p:grpSp>
      <p:grpSp>
        <p:nvGrpSpPr>
          <p:cNvPr id="63" name="Group 10"/>
          <p:cNvGrpSpPr/>
          <p:nvPr/>
        </p:nvGrpSpPr>
        <p:grpSpPr>
          <a:xfrm>
            <a:off x="777240" y="7682760"/>
            <a:ext cx="7238160" cy="1486440"/>
            <a:chOff x="777240" y="7682760"/>
            <a:chExt cx="7238160" cy="1486440"/>
          </a:xfrm>
        </p:grpSpPr>
        <p:sp>
          <p:nvSpPr>
            <p:cNvPr id="64" name="CustomShape 11"/>
            <p:cNvSpPr/>
            <p:nvPr/>
          </p:nvSpPr>
          <p:spPr>
            <a:xfrm>
              <a:off x="1930680" y="7682760"/>
              <a:ext cx="6084720" cy="1486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ts val="3900"/>
                </a:lnSpc>
              </a:pPr>
              <a:r>
                <a:rPr b="0" lang="en-US" sz="3000" spc="-1" strike="noStrike">
                  <a:solidFill>
                    <a:srgbClr val="000000"/>
                  </a:solidFill>
                  <a:latin typeface="Telegraf"/>
                </a:rPr>
                <a:t>Consumo do enfileiramento e gravação em dois SGBDs diferentes.</a:t>
              </a:r>
              <a:endParaRPr b="0" lang="pt-BR" sz="3000" spc="-1" strike="noStrike">
                <a:latin typeface="Arial"/>
              </a:endParaRPr>
            </a:p>
          </p:txBody>
        </p:sp>
        <p:sp>
          <p:nvSpPr>
            <p:cNvPr id="65" name="CustomShape 12"/>
            <p:cNvSpPr/>
            <p:nvPr/>
          </p:nvSpPr>
          <p:spPr>
            <a:xfrm>
              <a:off x="777240" y="7740000"/>
              <a:ext cx="772560" cy="350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 algn="ctr">
                <a:lnSpc>
                  <a:spcPts val="2761"/>
                </a:lnSpc>
              </a:pPr>
              <a:r>
                <a:rPr b="0" lang="en-US" sz="2300" spc="-1" strike="noStrike">
                  <a:solidFill>
                    <a:srgbClr val="000000"/>
                  </a:solidFill>
                  <a:latin typeface="Michroma"/>
                </a:rPr>
                <a:t>03</a:t>
              </a:r>
              <a:endParaRPr b="0" lang="pt-BR" sz="2300" spc="-1" strike="noStrike">
                <a:latin typeface="Arial"/>
              </a:endParaRPr>
            </a:p>
          </p:txBody>
        </p:sp>
      </p:grpSp>
      <p:sp>
        <p:nvSpPr>
          <p:cNvPr id="66" name="CustomShape 13"/>
          <p:cNvSpPr/>
          <p:nvPr/>
        </p:nvSpPr>
        <p:spPr>
          <a:xfrm>
            <a:off x="1550160" y="693720"/>
            <a:ext cx="444816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Workshop de Práticas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2"/>
          <p:cNvSpPr/>
          <p:nvPr/>
        </p:nvSpPr>
        <p:spPr>
          <a:xfrm>
            <a:off x="1875960" y="2487240"/>
            <a:ext cx="14041800" cy="53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Um microsserviço pode ser analisado, compreendido e atualizado sem saber nada sobre os aspectos internos dos outros microsserviços em uma arquitetura.</a:t>
            </a:r>
            <a:endParaRPr b="0" lang="pt-BR" sz="3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endParaRPr b="0" lang="pt-BR" sz="3600" spc="-1" strike="noStrike">
              <a:latin typeface="Arial"/>
            </a:endParaRPr>
          </a:p>
          <a:p>
            <a:pPr algn="just">
              <a:lnSpc>
                <a:spcPts val="468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Telegraf"/>
              </a:rPr>
              <a:t>Cada microsserviço é construído em torno de uma capacidade de negócios, é executado em seu próprio processo e se comunica com outros microsserviços em um aplicativo por meio de mecanismos leves (por exemplo, APIs HTTP).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1875960" y="1094760"/>
            <a:ext cx="4905360" cy="2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2117"/>
              </a:lnSpc>
            </a:pPr>
            <a:r>
              <a:rPr b="0" lang="en-US" sz="2400" spc="-1" strike="noStrike">
                <a:solidFill>
                  <a:srgbClr val="393be4"/>
                </a:solidFill>
                <a:latin typeface="Michroma Bold"/>
              </a:rPr>
              <a:t>Workshop de Práticas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380880" y="3848040"/>
            <a:ext cx="17525520" cy="11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8938"/>
              </a:lnSpc>
            </a:pPr>
            <a:r>
              <a:rPr b="1" lang="en-US" sz="4800" spc="-1" strike="noStrike">
                <a:solidFill>
                  <a:srgbClr val="558ed5"/>
                </a:solidFill>
                <a:latin typeface="Arial Black"/>
              </a:rPr>
              <a:t>DESENVOLVIMENTO DA API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2252520" y="9158760"/>
            <a:ext cx="9402480" cy="33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 rot="19795800">
            <a:off x="9593280" y="5704200"/>
            <a:ext cx="12649320" cy="8221680"/>
          </a:xfrm>
          <a:custGeom>
            <a:avLst/>
            <a:gdLst/>
            <a:ah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TextShape 2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</a:t>
            </a: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Imagem 8" descr=""/>
          <p:cNvPicPr/>
          <p:nvPr/>
        </p:nvPicPr>
        <p:blipFill>
          <a:blip r:embed="rId2"/>
          <a:srcRect l="0" t="0" r="2421" b="0"/>
          <a:stretch/>
        </p:blipFill>
        <p:spPr>
          <a:xfrm>
            <a:off x="1041480" y="4783320"/>
            <a:ext cx="4997520" cy="1113120"/>
          </a:xfrm>
          <a:prstGeom prst="rect">
            <a:avLst/>
          </a:prstGeom>
          <a:ln>
            <a:noFill/>
          </a:ln>
        </p:spPr>
      </p:pic>
      <p:pic>
        <p:nvPicPr>
          <p:cNvPr id="75" name="Imagem 10" descr=""/>
          <p:cNvPicPr/>
          <p:nvPr/>
        </p:nvPicPr>
        <p:blipFill>
          <a:blip r:embed="rId3"/>
          <a:stretch/>
        </p:blipFill>
        <p:spPr>
          <a:xfrm>
            <a:off x="1041480" y="3017160"/>
            <a:ext cx="4997520" cy="990360"/>
          </a:xfrm>
          <a:prstGeom prst="rect">
            <a:avLst/>
          </a:prstGeom>
          <a:ln>
            <a:noFill/>
          </a:ln>
        </p:spPr>
      </p:pic>
      <p:pic>
        <p:nvPicPr>
          <p:cNvPr id="76" name="Imagem 12" descr=""/>
          <p:cNvPicPr/>
          <p:nvPr/>
        </p:nvPicPr>
        <p:blipFill>
          <a:blip r:embed="rId4"/>
          <a:srcRect l="0" t="0" r="2538" b="7409"/>
          <a:stretch/>
        </p:blipFill>
        <p:spPr>
          <a:xfrm>
            <a:off x="994320" y="6672240"/>
            <a:ext cx="5019480" cy="1081800"/>
          </a:xfrm>
          <a:prstGeom prst="rect">
            <a:avLst/>
          </a:prstGeom>
          <a:ln>
            <a:noFill/>
          </a:ln>
        </p:spPr>
      </p:pic>
      <p:pic>
        <p:nvPicPr>
          <p:cNvPr id="77" name="Imagem 14" descr=""/>
          <p:cNvPicPr/>
          <p:nvPr/>
        </p:nvPicPr>
        <p:blipFill>
          <a:blip r:embed="rId5"/>
          <a:srcRect l="0" t="0" r="1461" b="0"/>
          <a:stretch/>
        </p:blipFill>
        <p:spPr>
          <a:xfrm>
            <a:off x="1041480" y="8529840"/>
            <a:ext cx="5019480" cy="1109160"/>
          </a:xfrm>
          <a:prstGeom prst="rect">
            <a:avLst/>
          </a:prstGeom>
          <a:ln>
            <a:noFill/>
          </a:ln>
        </p:spPr>
      </p:pic>
      <p:sp>
        <p:nvSpPr>
          <p:cNvPr id="78" name="CustomShape 3"/>
          <p:cNvSpPr/>
          <p:nvPr/>
        </p:nvSpPr>
        <p:spPr>
          <a:xfrm>
            <a:off x="6015960" y="3281400"/>
            <a:ext cx="51325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IDE de desenvolvimento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79" name="CustomShape 4"/>
          <p:cNvSpPr/>
          <p:nvPr/>
        </p:nvSpPr>
        <p:spPr>
          <a:xfrm>
            <a:off x="5901480" y="5121720"/>
            <a:ext cx="60958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Pacote da linguagem Java 17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0" name="CustomShape 5"/>
          <p:cNvSpPr/>
          <p:nvPr/>
        </p:nvSpPr>
        <p:spPr>
          <a:xfrm>
            <a:off x="5747040" y="6921000"/>
            <a:ext cx="81669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Pacote do framework Spring Boot 3.1.3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81" name="CustomShape 6"/>
          <p:cNvSpPr/>
          <p:nvPr/>
        </p:nvSpPr>
        <p:spPr>
          <a:xfrm>
            <a:off x="5628600" y="8792280"/>
            <a:ext cx="8694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Extensão para gerar a imagem do Docker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82" name="Imagem 22" descr="Uma imagem contendo Interface gráfica do usuário&#10;&#10;Descrição gerada automaticamente"/>
          <p:cNvPicPr/>
          <p:nvPr/>
        </p:nvPicPr>
        <p:blipFill>
          <a:blip r:embed="rId6"/>
          <a:stretch/>
        </p:blipFill>
        <p:spPr>
          <a:xfrm>
            <a:off x="11658600" y="1666440"/>
            <a:ext cx="5903280" cy="3931200"/>
          </a:xfrm>
          <a:prstGeom prst="rect">
            <a:avLst/>
          </a:prstGeom>
          <a:ln>
            <a:noFill/>
          </a:ln>
        </p:spPr>
      </p:pic>
      <p:sp>
        <p:nvSpPr>
          <p:cNvPr id="83" name="CustomShape 7"/>
          <p:cNvSpPr/>
          <p:nvPr/>
        </p:nvSpPr>
        <p:spPr>
          <a:xfrm>
            <a:off x="2438280" y="1618560"/>
            <a:ext cx="8249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PRINCIPAIS RECURSOS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2438280" y="1618560"/>
            <a:ext cx="8249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CLASSE MAIN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86" name="Imagem 6" descr=""/>
          <p:cNvPicPr/>
          <p:nvPr/>
        </p:nvPicPr>
        <p:blipFill>
          <a:blip r:embed="rId1"/>
          <a:stretch/>
        </p:blipFill>
        <p:spPr>
          <a:xfrm>
            <a:off x="990720" y="2933640"/>
            <a:ext cx="10317600" cy="487656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12352680" y="2966040"/>
            <a:ext cx="502056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APLICAÇÃO EM JAVA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USANDO SPRING BOOT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2438280" y="1618560"/>
            <a:ext cx="8249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application.properties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1274400" y="6362640"/>
            <a:ext cx="1251252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CONEXÃO COM BANCO DE DADOS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SPRING BOOT / HIBERNATE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COMUNICAÇÃO INTERNA, SEM ACESSO EXTERNO AO BANCO DE DADOS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91" name="Imagem 2" descr=""/>
          <p:cNvPicPr/>
          <p:nvPr/>
        </p:nvPicPr>
        <p:blipFill>
          <a:blip r:embed="rId1"/>
          <a:stretch/>
        </p:blipFill>
        <p:spPr>
          <a:xfrm>
            <a:off x="1295280" y="2904480"/>
            <a:ext cx="12491640" cy="2238840"/>
          </a:xfrm>
          <a:prstGeom prst="rect">
            <a:avLst/>
          </a:prstGeom>
          <a:ln>
            <a:noFill/>
          </a:ln>
        </p:spPr>
      </p:pic>
      <p:sp>
        <p:nvSpPr>
          <p:cNvPr id="92" name="CustomShape 4"/>
          <p:cNvSpPr/>
          <p:nvPr/>
        </p:nvSpPr>
        <p:spPr>
          <a:xfrm>
            <a:off x="12877920" y="5372280"/>
            <a:ext cx="4419360" cy="16761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000" spc="-1" strike="noStrike">
                <a:solidFill>
                  <a:srgbClr val="ff0000"/>
                </a:solidFill>
                <a:latin typeface="Arial Black"/>
              </a:rPr>
              <a:t>Planejamento para que o MySQL esteja em um Docker no servidor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8153280" y="3314880"/>
            <a:ext cx="3504960" cy="49716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Line 6"/>
          <p:cNvSpPr/>
          <p:nvPr/>
        </p:nvSpPr>
        <p:spPr>
          <a:xfrm>
            <a:off x="9905760" y="3812040"/>
            <a:ext cx="5181840" cy="1559880"/>
          </a:xfrm>
          <a:prstGeom prst="line">
            <a:avLst/>
          </a:prstGeom>
          <a:ln w="3816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m 4" descr=""/>
          <p:cNvPicPr/>
          <p:nvPr/>
        </p:nvPicPr>
        <p:blipFill>
          <a:blip r:embed="rId1"/>
          <a:stretch/>
        </p:blipFill>
        <p:spPr>
          <a:xfrm>
            <a:off x="1447920" y="2705040"/>
            <a:ext cx="11658960" cy="299988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304920" y="275400"/>
            <a:ext cx="17678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API - Registro da entrada de Carros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2438280" y="1618560"/>
            <a:ext cx="824904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pt-BR" sz="4000" spc="-1" strike="noStrike">
                <a:solidFill>
                  <a:srgbClr val="558ed5"/>
                </a:solidFill>
                <a:latin typeface="Calibri"/>
              </a:rPr>
              <a:t>pom.xml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274400" y="6362640"/>
            <a:ext cx="1251252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PACKAGE NAME + VERSÃO DO PROJETO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VERSÃO MINIMA JAVA -&gt; 17</a:t>
            </a: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AUTO INICIALIZAÇÃO DA CLASSE PARA O DOCKER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Application>LibreOffice/6.4.7.2$Linux_X86_64 LibreOffice_project/40$Build-2</Application>
  <Words>654</Words>
  <Paragraphs>103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pt-BR</dc:language>
  <cp:lastModifiedBy/>
  <dcterms:modified xsi:type="dcterms:W3CDTF">2023-10-10T09:50:57Z</dcterms:modified>
  <cp:revision>10</cp:revision>
  <dc:subject/>
  <dc:title>Azul Gradiente Criativo Elevador Apresentação  Pitch Deck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